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713" r:id="rId2"/>
    <p:sldMasterId id="2147485764" r:id="rId3"/>
  </p:sldMasterIdLst>
  <p:notesMasterIdLst>
    <p:notesMasterId r:id="rId36"/>
  </p:notesMasterIdLst>
  <p:handoutMasterIdLst>
    <p:handoutMasterId r:id="rId37"/>
  </p:handoutMasterIdLst>
  <p:sldIdLst>
    <p:sldId id="1447" r:id="rId4"/>
    <p:sldId id="387" r:id="rId5"/>
    <p:sldId id="620" r:id="rId6"/>
    <p:sldId id="621" r:id="rId7"/>
    <p:sldId id="622" r:id="rId8"/>
    <p:sldId id="395" r:id="rId9"/>
    <p:sldId id="396" r:id="rId10"/>
    <p:sldId id="397" r:id="rId11"/>
    <p:sldId id="290" r:id="rId12"/>
    <p:sldId id="402" r:id="rId13"/>
    <p:sldId id="410" r:id="rId14"/>
    <p:sldId id="411" r:id="rId15"/>
    <p:sldId id="1046" r:id="rId16"/>
    <p:sldId id="1047" r:id="rId17"/>
    <p:sldId id="1048" r:id="rId18"/>
    <p:sldId id="1099" r:id="rId19"/>
    <p:sldId id="507" r:id="rId20"/>
    <p:sldId id="1100" r:id="rId21"/>
    <p:sldId id="1459" r:id="rId22"/>
    <p:sldId id="286" r:id="rId23"/>
    <p:sldId id="1460" r:id="rId24"/>
    <p:sldId id="1461" r:id="rId25"/>
    <p:sldId id="1448" r:id="rId26"/>
    <p:sldId id="1449" r:id="rId27"/>
    <p:sldId id="1450" r:id="rId28"/>
    <p:sldId id="1451" r:id="rId29"/>
    <p:sldId id="1452" r:id="rId30"/>
    <p:sldId id="1453" r:id="rId31"/>
    <p:sldId id="1454" r:id="rId32"/>
    <p:sldId id="1455" r:id="rId33"/>
    <p:sldId id="1456" r:id="rId34"/>
    <p:sldId id="1045" r:id="rId35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Tsui" initials="L" lastIdx="1" clrIdx="0">
    <p:extLst>
      <p:ext uri="{19B8F6BF-5375-455C-9EA6-DF929625EA0E}">
        <p15:presenceInfo xmlns:p15="http://schemas.microsoft.com/office/powerpoint/2012/main" userId="LukTs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FF00"/>
    <a:srgbClr val="00CC00"/>
    <a:srgbClr val="660066"/>
    <a:srgbClr val="FF0000"/>
    <a:srgbClr val="51237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22" autoAdjust="0"/>
    <p:restoredTop sz="95256" autoAdjust="0"/>
  </p:normalViewPr>
  <p:slideViewPr>
    <p:cSldViewPr>
      <p:cViewPr varScale="1">
        <p:scale>
          <a:sx n="78" d="100"/>
          <a:sy n="78" d="100"/>
        </p:scale>
        <p:origin x="1200" y="58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-3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9E434BEC-FFDF-407C-B36A-7E6E92F2CF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9106A7BB-B673-4C9F-822C-A6DA7F07A1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2980" name="Rectangle 4">
            <a:extLst>
              <a:ext uri="{FF2B5EF4-FFF2-40B4-BE49-F238E27FC236}">
                <a16:creationId xmlns:a16="http://schemas.microsoft.com/office/drawing/2014/main" id="{B8476977-40B5-4166-8AA5-CD064D67A9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2981" name="Rectangle 5">
            <a:extLst>
              <a:ext uri="{FF2B5EF4-FFF2-40B4-BE49-F238E27FC236}">
                <a16:creationId xmlns:a16="http://schemas.microsoft.com/office/drawing/2014/main" id="{1D418DE5-D065-4586-8273-35E41EA486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FD5FA5-C688-463F-82D7-1CC8B588A5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97CDEC1-499A-4081-860E-2DEFDEA49E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6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344972-3D56-4733-8F8F-54F6110335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6" charset="-120"/>
              </a:defRPr>
            </a:lvl1pPr>
          </a:lstStyle>
          <a:p>
            <a:pPr>
              <a:defRPr/>
            </a:pPr>
            <a:fld id="{8141C3CC-9046-4D12-8CA9-C825304E7497}" type="datetimeFigureOut">
              <a:rPr lang="zh-TW" altLang="en-US"/>
              <a:pPr>
                <a:defRPr/>
              </a:pPr>
              <a:t>2022/4/8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4B0E05A-4327-4EA7-941C-79BD4838F0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96C045DB-EA39-447A-A1D0-5A5258B10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6549C9-A55F-41E3-ADD6-224AA6609A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6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0A96E6-D748-4966-8428-F6B711C12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B8CD88-6670-49A6-A8FA-697F26EF3E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631AB-5FE0-4A4B-8145-B1CF97B8A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3E650-4F2F-4E5F-AB1A-2A3ABEEC8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EEDBA-B509-4613-BDE8-22433B0FA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16C8-A30D-49D6-9457-38F1970CFE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43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845A30-591F-423C-9AD2-D8F569E00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D77948-3B3D-41B2-B04F-93FED7778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EBEC00-8334-4BEF-8319-22E27BF4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46F3A-2CCA-4912-B10A-D75FE8F0B3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20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90C447-697E-4ED6-8575-3B5610A6A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DB035-061D-4881-BF0A-EF5670E06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262A6-1139-48FE-949B-34E5D687B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A586-C14F-4869-8293-741D1AE6DB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10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0AD3D-F1E7-4CD8-A447-F2F4F2AA8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C2D77-C907-43E4-A1CC-2F2657133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B8CA-D03B-4FFE-A49B-5A112C8C8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FD3D-7CA4-4679-871C-04C3160F66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13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0D00E2-F036-4162-BD8C-A708AD563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8603D9-794D-4F39-B7C2-1FB6F6D23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07FB6C-CEC3-4F26-917E-27F59771C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A19E9-97F7-4E0A-AA3F-AE9CB5E848B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928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7940F-C09F-4745-824E-4C550D991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4800D-9F81-4C02-A9C1-954B6FF54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F7228B-F8CF-4699-B976-C545BB47C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6363-9342-4822-B754-C05F5CAF99C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8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98E1B-7EAF-439F-8B14-A2AAA0F74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0C639-FC4D-4E50-B968-5E7BB5B74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F162C8-FA34-4BB5-A655-AE529D394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1CA4-2DC7-4C00-9912-3DF8DE0FB63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75816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AE420-F7ED-420E-BEF6-78E60FF66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8B620-E325-4A14-8650-313A8080F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551AB-C0C3-4885-8755-A5430CF35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68F7-0B0C-4311-83B1-1EF95B8B8C0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3440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5EEB87-708E-4294-9CAA-3CA441BFE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71DF52-0771-4298-A7C1-02BBEC6CE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3D2F5B-BFC4-47C1-A4D2-7923F4A9B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F965-E02D-47B1-A890-5372B6C0823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21226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8B84CD-5020-4673-B2DE-106109368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E534CD-FDFA-4D42-AF39-92C5A37ED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D6005D-3E92-4830-AA27-827252376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A88B-02A9-43D2-9ED7-A064FB7502A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7686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2B1872-F2DF-4BE1-91DF-345A9A3D0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9FCADC-49F4-4C2E-9EF6-18F3EEA40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3B0D26-84C4-40B3-A5FC-C49218D30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680C-7E3A-43CC-8A5F-0D39CBE9537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604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BA1F9-C811-49BA-93F9-C65191004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3FEAE-A31B-4121-B640-0E1DD36B8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AE98B-0C18-4049-BF22-2DD99F776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E540-9F84-4F48-B698-D139E07F5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302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FC6BA-0E4C-47B7-83E8-C1BA6FE70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10E02-8B20-45E1-94D9-D40A35C4E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7A224-DC98-4061-8A35-4687076CA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4193-6B79-483B-96A3-9463A3ACBFC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02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7E27F-A25F-43CC-8011-6FFF4712E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E5656-4A17-46F7-87BA-7D5F1ED49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4F387-0F95-4529-BA5F-BCF8049D1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BD00-E5D9-4084-8C4F-39C622A9315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481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D622D0-F1F6-454F-AFC3-E4C61C579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0203F-D5B2-47A1-AAB5-6B4666C7D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994D68-0C01-451F-97B9-3FE474876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0183-04BF-4F10-B3BD-89F0BE055A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3153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F73C5F-7587-4F47-9C8D-40F439021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DF9D3B-8D7D-4EA4-8A02-A7E26FFDC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C736C-CD08-4967-A81D-16B42D700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6365-6324-4AF8-98B5-197B38D4B66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48169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50D32F-8B68-4084-ACAA-D86EE7CEC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D043AF-81CF-4515-AA82-687525827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768CE3-04A6-489C-A57F-044BA4EC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01C5D3-E9F7-48AD-991D-7D3F4E03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427F1E-4727-44F4-9361-E92675F4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2584D-9182-4206-BA96-00A0F881DEA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453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08867-DB6D-4F9A-9C28-81CD54EF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A5EB93-C5DF-48EA-A264-6EE1D651E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146CC8-0CC7-49CB-8E66-711D6B36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F24E45-DA15-4A01-9569-B8492DC9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1BFCE5-1CC3-4409-B116-02A51143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866B3-88E9-4000-ADB5-D9FFC5338A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2838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648ABB-6DBA-482A-95E0-962B9BD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6DE2FD-D628-45AB-BAC8-F28FCAC3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76D42A-8682-4547-9241-5F0EAAFE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D4CAB2-F261-4473-A2EC-05A7FF78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0649C8-0011-46E6-BE1D-4BA43937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A9D60-3013-4C52-B0DF-E45254E463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744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8FDDB5-8EFD-470C-9587-286BE958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910197-74F1-42EE-9107-FFBD3C3BC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79D103-72E9-41F7-99D4-7D031E8A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447A81-7645-424D-B236-D14BBFC0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F4A4A8-288F-4AAE-90BA-D02E3613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41D5E0-F33A-45FD-9EAD-1362BC56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E8871-3958-4921-BB16-98A4A4C79D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17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2F2AA-84B2-462C-9AEC-08FB0D0B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0A50F4-251E-4151-A51F-6EFFB886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F8DC18-E1CC-45D3-A15D-2991F93ED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4A46FA-6453-46EE-8123-4379C9B82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681E387-7A12-4D47-9F7A-4322A978C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EF63CC3-5B9F-477E-B3CA-D4106270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1C8A0DC-DBE8-420B-BB63-4C3CA965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DD3E907-D57C-40FD-A189-A23BE32D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F466C-86D2-49DF-984C-A76692624D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5445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746709-1F91-4EBF-BF01-E4B158CE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15692B-4ECD-4A0C-BF8D-22D1E65B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F7A99E5-E313-4990-BAE3-2AD35D7A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F90963-CC9E-450A-A2C3-835775F6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0FF5C-93FE-4F55-A833-CC415E67CA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578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8E096-F86B-4A50-AD73-FDFBDF996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6CF66-5D18-46D0-B6C3-D7EAB6CE5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BED8B8-AC7F-4E68-8651-B35796DE3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13C6-CBBB-4BE3-8A71-B01CAF520D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97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947CA6-5229-4BEC-A571-0965F98B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A7B597C-2A59-4F16-87B8-E4B0DEA5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5C3C1A-FDB4-4D9E-B54A-5182928E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9748B-4FA4-4026-BE6C-74709E6018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522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64132-5B3D-4E55-9892-E1493FF9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2D60CA-2644-4488-9CB7-CD5654AF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B00C49-2FD7-46EE-A51C-89337F65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79EA0F-A2BA-42BA-A4F8-36ACC299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5DC3D96-E6DB-4BC4-8C31-7D607B62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53BC0F-45E4-4788-8A9C-AA6208BA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B371D-7FF8-4ABE-93F0-CE1846AA39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7709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12C88F-3F2B-47B0-84AE-06703B57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0FD7829-8A07-4AC0-BA3D-959EA3E2C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E6E0567-4D7E-415C-B4E6-D03058060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C4EBED-052C-4567-A901-63F61184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63F2E4D-3541-4FE8-AEE6-6683B018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1C0244-0D44-4631-AF51-708B5DE0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CA0B-C3E3-41EB-BBF8-E3A880D0DF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5191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F14CE-BE2A-49E7-A01B-32AE2646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F52B8A-DA16-4B72-8681-D3C936D61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C64098-7A9A-4DAD-B326-F207B976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611FCD-519E-40DD-BDC3-E76BB3D0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C9CF5A-87D9-4D65-8F02-5D320EA4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78E5D-E28C-4CA1-A088-53D2DD27EB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7240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C79F39F-C181-4938-9343-94F665463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1BAA876-C71D-444C-93E7-9F197BED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743886-AA2B-4A59-94CA-A0A22A5F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2C0B54-2320-4A86-B277-8E316829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087C7A-04D8-4643-BBE7-7B9FDE24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D7DC1-D14E-41F8-8B99-869BB1EB4C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606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2C420-B588-4136-9444-A3FF4E5EA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05DFF-175E-408E-B737-4DCAFDA65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1DB1-9DC1-4806-AFDC-602C3D6F3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31AD-7FCF-4A58-A154-4DC0AFCA22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191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FE570E-6D3F-425A-A7F0-F6538046C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A00237-D239-40DA-92D9-E8E849A57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A80C67-B941-4934-83ED-703132176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AA23-9883-45D7-B973-AB6F06F38B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63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668732-E6CB-4D80-8525-2803F3090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3A0815-9BAB-491B-911A-EEB3A1E65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88F7B9-2CFA-452A-81E6-F9ABC4F21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D34E-41AE-42B7-9415-BFCE683522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30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EE1074-CAED-4F0F-85C2-56488FAF2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46BDB5-FDEE-48DB-98F5-B6559A55E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A2CC63-ED8E-41E0-BD04-C16E2E04E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0269-857B-45BB-8417-26F8A4B30D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157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8AC9C-664D-433D-8F31-04D928D7E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F4837-1667-4650-98F8-4D24AC49E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4835DB-83E0-4D83-A923-34BBC5906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78AF-7533-42C3-AB76-041F889FA3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25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9604E-FBCC-4449-B395-F06412E3B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6FD79-41D9-4D1B-852B-5884FCEE1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1B3C3-0F4F-4CB9-84DA-6BAF0C248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A7C6-3F4E-437C-AC7F-2B9F757ECB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9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FD0F4A-8A20-4F95-906F-652310945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9326BF-D8E3-49DA-9B03-56410C577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635F0E-C759-48AA-91B5-4C894BC6AD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FC41E2-A2D5-4F8D-850D-9424E37EB4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AEDCC9-94B8-4A29-B8CA-D83E40C195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7E2175-1AFB-4B70-AAA3-94FEC97BD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  <p:sldLayoutId id="21474856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219D184-443B-43AA-B627-CAA526B1D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1E13D66-C985-4AE9-B0CA-068AB9A60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306C61A5-B27C-42B2-BD34-7B19398B85A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520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9FA69E-6350-4EC3-8EE3-A4E441E57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A04ECA-554A-425E-A2E2-8FA2A0C4B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3F9B78-0CBD-4194-9886-FCFA60EAAC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E5F46E-B93E-438E-B7C5-1A8C14E32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721936-3A17-40EF-BC32-7FA52279A1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C08A9D-91E5-46BE-8D51-F28BBA81BB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6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5" r:id="rId1"/>
    <p:sldLayoutId id="2147485766" r:id="rId2"/>
    <p:sldLayoutId id="2147485767" r:id="rId3"/>
    <p:sldLayoutId id="2147485768" r:id="rId4"/>
    <p:sldLayoutId id="2147485769" r:id="rId5"/>
    <p:sldLayoutId id="2147485770" r:id="rId6"/>
    <p:sldLayoutId id="2147485771" r:id="rId7"/>
    <p:sldLayoutId id="2147485772" r:id="rId8"/>
    <p:sldLayoutId id="2147485773" r:id="rId9"/>
    <p:sldLayoutId id="2147485774" r:id="rId10"/>
    <p:sldLayoutId id="2147485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7471A221-1316-4A20-B5DC-E57474A0D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552728"/>
          </a:xfrm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TW" altLang="en-US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復活慶典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2022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4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16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日</a:t>
            </a:r>
          </a:p>
          <a:p>
            <a:pPr algn="ctr" eaLnBrk="1" hangingPunct="1">
              <a:lnSpc>
                <a:spcPct val="17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6000" dirty="0">
                <a:solidFill>
                  <a:schemeClr val="bg1"/>
                </a:solidFill>
                <a:ea typeface="華康粗黑體" pitchFamily="49" charset="-120"/>
              </a:rPr>
              <a:t>夜 間 禮 儀</a:t>
            </a:r>
          </a:p>
          <a:p>
            <a:pPr algn="ctr" eaLnBrk="1" hangingPunct="1">
              <a:lnSpc>
                <a:spcPts val="35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zh-TW" altLang="en-US" sz="4000" dirty="0">
                <a:solidFill>
                  <a:schemeClr val="bg1"/>
                </a:solidFill>
                <a:ea typeface="華康粗黑體" pitchFamily="49" charset="-120"/>
              </a:rPr>
              <a:t>主題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7200" dirty="0">
                <a:solidFill>
                  <a:srgbClr val="FFFF00"/>
                </a:solidFill>
                <a:ea typeface="華康粗黑體" pitchFamily="49" charset="-120"/>
              </a:rPr>
              <a:t>活得快樂</a:t>
            </a:r>
            <a:r>
              <a:rPr lang="zh-TW" altLang="en-US" sz="5400" dirty="0">
                <a:solidFill>
                  <a:srgbClr val="FFFF00"/>
                </a:solidFill>
                <a:ea typeface="華康粗黑體" pitchFamily="49" charset="-120"/>
              </a:rPr>
              <a:t> </a:t>
            </a:r>
            <a:r>
              <a:rPr lang="zh-TW" altLang="en-US" sz="7200" dirty="0">
                <a:solidFill>
                  <a:srgbClr val="FFFF00"/>
                </a:solidFill>
                <a:ea typeface="華康粗黑體" pitchFamily="49" charset="-120"/>
              </a:rPr>
              <a:t>榮神益人</a:t>
            </a:r>
            <a:endParaRPr lang="en-US" altLang="zh-TW" sz="7200" dirty="0">
              <a:solidFill>
                <a:srgbClr val="FFFF00"/>
              </a:solidFill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449721"/>
      </p:ext>
    </p:extLst>
  </p:cSld>
  <p:clrMapOvr>
    <a:masterClrMapping/>
  </p:clrMapOvr>
  <p:transition spd="slow"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CB0931D-BE17-44C4-B027-869992E80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趁可找到上主的時候，你們應尋找他；趁他在近處的時候，你們應呼求他。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罪人應離開自己的行徑，惡人該拋棄自己的思念，來歸附上主，好讓上主憐憫他。來歸附我們的天主吧！因為他是富於仁慈的。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  </a:t>
            </a:r>
            <a:endParaRPr lang="en-US" altLang="zh-TW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FDC26445-2ECE-4096-A08C-89A31E72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6237288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2/2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5A08ADF-F8A4-4F25-8BA7-0DDAAECED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eaLnBrk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恭讀聖保祿宗徒致羅馬人書</a:t>
            </a:r>
            <a:r>
              <a:rPr lang="en-US" altLang="zh-TW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6:3-11</a:t>
            </a:r>
          </a:p>
          <a:p>
            <a:pPr marL="0" indent="0" algn="just" eaLnBrk="1">
              <a:lnSpc>
                <a:spcPts val="46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弟兄姊妹們：難道你們不知道：我們受過洗，歸於基督耶穌的人，就是受洗，歸於他的死亡嗎？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我們藉著洗禮，已歸於死亡，與他同葬了，為的是基督怎樣藉著父的光榮，從死者中復活了，</a:t>
            </a:r>
            <a:r>
              <a:rPr lang="zh-TW" altLang="en-US" sz="4000" dirty="0">
                <a:solidFill>
                  <a:srgbClr val="00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我們也怎樣在新生活中度生。</a:t>
            </a:r>
          </a:p>
          <a:p>
            <a:pPr marL="0" indent="0" algn="just" eaLnBrk="1">
              <a:lnSpc>
                <a:spcPts val="46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如果我們藉著同他相似的死亡，已與他結合，也要藉著同他相似的復活，與他結合，因為我們知道，我們的舊人，已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AA8E92EE-21E6-436C-BBCB-7CF11C82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6308725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1/2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D969E2C7-14E5-4F59-96FC-5CDBB5648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與他同釘在十字架上了，使那屬罪惡的自我消逝，好叫我們不再作罪惡的奴隸，因為已死的人，便脫離了罪惡。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所以，如果我們與基督同死，我們相信也要與他同生，因為我們知道：基督既從死者中復活，就不再死；死亡不再統治他了。你們也要這樣，看自己是死於罪惡，在基督耶穌內活於天主的人。</a:t>
            </a: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</a:t>
            </a:r>
            <a:endParaRPr lang="en-US" altLang="zh-TW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6D0ADDFD-D5F7-420A-BE9E-27F367BCD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308725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2/2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E55850F-0BE5-4B13-9374-1A3CEBC47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1804"/>
            <a:ext cx="9144000" cy="6554391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Courier New" panose="02070309020205020404" pitchFamily="49" charset="0"/>
              </a:rPr>
              <a:t>恭讀</a:t>
            </a:r>
            <a:r>
              <a:rPr lang="zh-TW" altLang="zh-TW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Courier New" panose="02070309020205020404" pitchFamily="49" charset="0"/>
              </a:rPr>
              <a:t>聖路加福音　24:1-12</a:t>
            </a:r>
            <a:endParaRPr lang="zh-TW" altLang="en-US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Courier New" panose="02070309020205020404" pitchFamily="49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一周的第一天，天還很早，婦女們便帶著預備好的香料，來到墳墓那裡，見石頭已由墓穴滾開了。她們進去，不見了主耶穌的遺體。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婦女們正為此事疑慮的時候，忽然有兩個人，穿著耀目的衣服，站在她們身邊。她們都害怕，於是把臉垂向地上。那兩個人對婦女們說：「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你們為什麼在死人中找活人呢？他不在這裡了，</a:t>
            </a:r>
            <a:endParaRPr lang="en-US" altLang="zh-TW" sz="40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Courier New" panose="02070309020205020404" pitchFamily="49" charset="0"/>
            </a:endParaRPr>
          </a:p>
        </p:txBody>
      </p:sp>
      <p:sp>
        <p:nvSpPr>
          <p:cNvPr id="75779" name="Text Box 6">
            <a:extLst>
              <a:ext uri="{FF2B5EF4-FFF2-40B4-BE49-F238E27FC236}">
                <a16:creationId xmlns:a16="http://schemas.microsoft.com/office/drawing/2014/main" id="{F4AD506E-D270-41DB-A3B9-DF85B166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6309320"/>
            <a:ext cx="129614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1/3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29C61BE-F790-41A6-97B5-7A69A7E67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56934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他已經復活了。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你們應當記得：他還在加里肋亞時，怎樣告訴你們說：人子必須被交付於罪人之手，被釘在十字架上，並在第三日復活。」婦女們於是想起了耶穌的話。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婦女們從墳墓那裡回去，把這一切事，報告給那十一位門徒，及其餘的眾人。這些婦女是瑪利亞瑪達肋納，及約安納和雅各伯的母親瑪利亞；</a:t>
            </a:r>
            <a:endParaRPr lang="zh-TW" altLang="en-US" sz="48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Courier New" panose="02070309020205020404" pitchFamily="49" charset="0"/>
            </a:endParaRPr>
          </a:p>
        </p:txBody>
      </p:sp>
      <p:sp>
        <p:nvSpPr>
          <p:cNvPr id="76803" name="Text Box 7">
            <a:extLst>
              <a:ext uri="{FF2B5EF4-FFF2-40B4-BE49-F238E27FC236}">
                <a16:creationId xmlns:a16="http://schemas.microsoft.com/office/drawing/2014/main" id="{401C6628-1A01-4DE3-93BE-5ED018C27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6361113"/>
            <a:ext cx="1008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2/3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75860C5-D3D9-48BC-A1C3-05DBD58D5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41356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其餘同她們一起的婦女，也把這些事，報告給宗徒。但婦女們的這些話，在他們看來，好像是無稽之談，不敢相信。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Courier New" panose="02070309020205020404" pitchFamily="49" charset="0"/>
              </a:rPr>
              <a:t>伯多祿卻起來，跑到墳墓那裡，屈身向裡面窺看，只看見殮布，就走了，心裡驚訝所發生的事。</a:t>
            </a:r>
          </a:p>
          <a:p>
            <a:pPr marL="0" indent="0" algn="just" eaLnBrk="1">
              <a:spcBef>
                <a:spcPct val="10000"/>
              </a:spcBef>
              <a:buFontTx/>
              <a:buNone/>
            </a:pPr>
            <a:endParaRPr lang="zh-TW" altLang="en-US" sz="48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Courier New" panose="02070309020205020404" pitchFamily="49" charset="0"/>
            </a:endParaRPr>
          </a:p>
        </p:txBody>
      </p:sp>
      <p:sp>
        <p:nvSpPr>
          <p:cNvPr id="77827" name="Text Box 6">
            <a:extLst>
              <a:ext uri="{FF2B5EF4-FFF2-40B4-BE49-F238E27FC236}">
                <a16:creationId xmlns:a16="http://schemas.microsoft.com/office/drawing/2014/main" id="{FB115BE2-FC51-4BA6-8D83-B2F23641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6237312"/>
            <a:ext cx="1331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3/3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6C19B1E1-1832-44D9-9814-951BCD37D5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  <a:effectLst>
            <a:outerShdw dist="56796" dir="1593903" algn="ctr" rotWithShape="0">
              <a:schemeClr val="bg1"/>
            </a:outerShdw>
          </a:effectLst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1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基督復活了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亞肋路亞</a:t>
            </a:r>
            <a:endParaRPr lang="zh-TW" altLang="en-US" sz="13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</p:txBody>
      </p:sp>
    </p:spTree>
  </p:cSld>
  <p:clrMapOvr>
    <a:masterClrMapping/>
  </p:clrMapOvr>
  <p:transition spd="slow" advTm="13000"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7471A221-1316-4A20-B5DC-E57474A0D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552728"/>
          </a:xfrm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TW" altLang="en-US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復活慶典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2022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4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16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粗黑體" pitchFamily="49" charset="-120"/>
              </a:rPr>
              <a:t>日</a:t>
            </a:r>
          </a:p>
          <a:p>
            <a:pPr algn="ctr" eaLnBrk="1" hangingPunct="1">
              <a:lnSpc>
                <a:spcPct val="17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6000" dirty="0">
                <a:solidFill>
                  <a:schemeClr val="bg1"/>
                </a:solidFill>
                <a:ea typeface="華康粗黑體" pitchFamily="49" charset="-120"/>
              </a:rPr>
              <a:t>夜 間 禮 儀</a:t>
            </a:r>
          </a:p>
          <a:p>
            <a:pPr algn="ctr" eaLnBrk="1" hangingPunct="1">
              <a:lnSpc>
                <a:spcPts val="35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zh-TW" altLang="en-US" sz="4000" dirty="0">
                <a:solidFill>
                  <a:schemeClr val="bg1"/>
                </a:solidFill>
                <a:ea typeface="華康粗黑體" pitchFamily="49" charset="-120"/>
              </a:rPr>
              <a:t>主題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7200">
                <a:solidFill>
                  <a:srgbClr val="FFFF00"/>
                </a:solidFill>
                <a:ea typeface="華康粗黑體" pitchFamily="49" charset="-120"/>
              </a:rPr>
              <a:t>活得快樂 榮</a:t>
            </a:r>
            <a:r>
              <a:rPr lang="zh-TW" altLang="en-US" sz="7200" dirty="0">
                <a:solidFill>
                  <a:srgbClr val="FFFF00"/>
                </a:solidFill>
                <a:ea typeface="華康粗黑體" pitchFamily="49" charset="-120"/>
              </a:rPr>
              <a:t>神益人</a:t>
            </a:r>
            <a:endParaRPr lang="en-US" altLang="zh-TW" sz="7200" dirty="0">
              <a:solidFill>
                <a:srgbClr val="FFFF00"/>
              </a:solidFill>
              <a:ea typeface="華康粗黑體" pitchFamily="49" charset="-12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在起初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創造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了天地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天主的神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在水面上運行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天主說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「有光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」就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有了光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天主看了他造的一切</a:t>
            </a:r>
            <a:r>
              <a:rPr lang="en-US" altLang="zh-TW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認為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樣樣都很好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上主在那一天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從埃及人手中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拯救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了以色列人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請來吧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請來買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不花錢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不收費的酒和奶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!</a:t>
            </a:r>
          </a:p>
          <a:p>
            <a:pPr eaLnBrk="1"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我們藉著洗禮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已歸於死亡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與他同葬了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為的是基督怎樣從死者中復活了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我們也怎樣在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新生活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中度生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.</a:t>
            </a:r>
            <a:endParaRPr lang="zh-TW" altLang="en-US" sz="4000" dirty="0">
              <a:solidFill>
                <a:schemeClr val="bg1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在起初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創造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了天地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天主的神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在水面上運行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天主說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「有光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」就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有了光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</a:p>
          <a:p>
            <a:pPr eaLnBrk="1">
              <a:buFontTx/>
              <a:buNone/>
            </a:pP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天主看了他造的一切</a:t>
            </a:r>
            <a:r>
              <a:rPr lang="en-US" altLang="zh-TW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認為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</a:rPr>
              <a:t>樣樣都很好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五年前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中美關係良好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孔子學院處處有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中文很受重視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特朗普孫女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/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德國小孩唸唐詩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).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九零年代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中台關係十分融洽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徐在台極受歡迎 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台教育廳長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德育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生命教育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;《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正視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》)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曾經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 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全球化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大行其道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分工精緻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全球受惠</a:t>
            </a:r>
            <a:endParaRPr lang="en-US" altLang="zh-TW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曾經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 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大同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在望 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世界會因人類而更好嗎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24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19698E3-37FF-4EAB-96C9-046AF2965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2888"/>
            <a:ext cx="9144000" cy="6858000"/>
          </a:xfrm>
        </p:spPr>
        <p:txBody>
          <a:bodyPr/>
          <a:lstStyle/>
          <a:p>
            <a:pPr marL="0" indent="0" eaLnBrk="1">
              <a:spcAft>
                <a:spcPts val="1200"/>
              </a:spcAft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恭讀創世紀</a:t>
            </a:r>
            <a:r>
              <a:rPr lang="en-US" altLang="zh-TW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1:1-2:2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在起初，天主創造了天地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。大地還是混沌空虛，深淵上還是一團黑暗，天主的神，在水面上運行。</a:t>
            </a:r>
          </a:p>
          <a:p>
            <a:pPr marL="0" indent="0" eaLnBrk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天主說：</a:t>
            </a:r>
            <a:r>
              <a:rPr lang="zh-TW" altLang="en-US" sz="44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「有光！」就有了光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r>
              <a:rPr lang="zh-TW" altLang="en-US" i="1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天主見光好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，就將光與黑暗分開。天主稱光為「晝」，稱黑暗為「夜」。</a:t>
            </a: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ts val="120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過了晚上，過了早晨，這是第一天。</a:t>
            </a:r>
          </a:p>
        </p:txBody>
      </p:sp>
      <p:sp>
        <p:nvSpPr>
          <p:cNvPr id="76803" name="Text Box 6">
            <a:extLst>
              <a:ext uri="{FF2B5EF4-FFF2-40B4-BE49-F238E27FC236}">
                <a16:creationId xmlns:a16="http://schemas.microsoft.com/office/drawing/2014/main" id="{F557F170-68C7-4E53-93FF-E2E93B01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6308725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1/4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4E12C1-C4F3-443D-B44D-F26E98F2AE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zh-TW" altLang="zh-TW" sz="3200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644D816E-449A-4CEB-A825-E4154B37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上主在那一天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從埃及人手中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拯救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了以色列人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請來吧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! 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請來買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不花錢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不收費的酒和奶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!</a:t>
            </a:r>
          </a:p>
          <a:p>
            <a:pPr algn="just"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且夫天地之間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物各有主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苟非吾之所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雖一毫而莫取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惟江上之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清風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與山間之</a:t>
            </a:r>
            <a:b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</a:b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明月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耳得之而為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聲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目遇之而成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色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取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之無禁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用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之不竭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是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</a:rPr>
              <a:t>造物者之無盡藏也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而吾與子之所共適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晚食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以當肉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安步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以當車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無罪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以當貴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我們藉著洗禮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已歸於死亡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與他同葬了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為的是基督怎樣從死者中復活了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我們也怎樣在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新生活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中度生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eaLnBrk="1">
              <a:lnSpc>
                <a:spcPts val="4500"/>
              </a:lnSpc>
              <a:buNone/>
            </a:pP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 以主為基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成就新人新事</a:t>
            </a:r>
            <a:r>
              <a:rPr lang="en-US" altLang="zh-TW" sz="1800" dirty="0">
                <a:solidFill>
                  <a:srgbClr val="FFFF00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1</a:t>
            </a:r>
          </a:p>
          <a:p>
            <a:pPr eaLnBrk="1">
              <a:lnSpc>
                <a:spcPts val="45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4400" dirty="0">
                <a:solidFill>
                  <a:srgbClr val="0000FF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 以人為本</a:t>
            </a:r>
            <a:r>
              <a:rPr lang="en-US" altLang="zh-TW" sz="4400" dirty="0">
                <a:solidFill>
                  <a:srgbClr val="0000FF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0000FF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共享萬世萬年</a:t>
            </a:r>
            <a:r>
              <a:rPr lang="en-US" altLang="zh-TW" sz="1800" dirty="0">
                <a:solidFill>
                  <a:srgbClr val="FFFF00"/>
                </a:solidFill>
                <a:highlight>
                  <a:srgbClr val="FFFF00"/>
                </a:highlight>
                <a:ea typeface="華康正顏楷體W7" panose="03000709000000000000" pitchFamily="65" charset="-120"/>
                <a:cs typeface="華康中黑體" panose="020B0509000000000000" pitchFamily="49" charset="-120"/>
              </a:rPr>
              <a:t>1</a:t>
            </a:r>
          </a:p>
          <a:p>
            <a:pPr eaLnBrk="1">
              <a:spcBef>
                <a:spcPts val="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心存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千秋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 方能面對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目前</a:t>
            </a:r>
            <a:endParaRPr lang="en-US" altLang="zh-TW" sz="4000" dirty="0">
              <a:solidFill>
                <a:srgbClr val="FF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胸懷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全局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始可經略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一方</a:t>
            </a:r>
            <a:endParaRPr lang="en-US" altLang="zh-TW" sz="4000" dirty="0">
              <a:solidFill>
                <a:srgbClr val="FF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著眼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全球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奮戰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當下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當地</a:t>
            </a: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ts val="0"/>
              </a:spcBef>
              <a:buNone/>
            </a:pP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Think </a:t>
            </a:r>
            <a:r>
              <a:rPr lang="en-US" altLang="zh-TW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globally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 act </a:t>
            </a:r>
            <a:r>
              <a:rPr lang="en-US" altLang="zh-TW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locally</a:t>
            </a:r>
            <a:endParaRPr lang="zh-TW" altLang="en-US" sz="4000" dirty="0">
              <a:solidFill>
                <a:srgbClr val="00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BA3428E-3C52-4094-98C4-1E9703A574B3}"/>
              </a:ext>
            </a:extLst>
          </p:cNvPr>
          <p:cNvSpPr txBox="1"/>
          <p:nvPr/>
        </p:nvSpPr>
        <p:spPr>
          <a:xfrm>
            <a:off x="5852526" y="3773358"/>
            <a:ext cx="3203848" cy="1815882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全球健康</a:t>
            </a:r>
            <a:r>
              <a:rPr lang="en-US" altLang="zh-TW" sz="280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個人健康</a:t>
            </a:r>
            <a:endParaRPr lang="en-US" altLang="zh-TW" sz="2800" dirty="0">
              <a:solidFill>
                <a:schemeClr val="bg1"/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pPr algn="ctr"/>
            <a:r>
              <a:rPr lang="zh-TW" altLang="en-US" sz="280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全球快樂</a:t>
            </a:r>
            <a:r>
              <a:rPr lang="en-US" altLang="zh-TW" sz="280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個人快樂</a:t>
            </a:r>
            <a:endParaRPr lang="en-US" altLang="zh-TW" sz="2800" dirty="0">
              <a:solidFill>
                <a:srgbClr val="FFFF00"/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孝順父母</a:t>
            </a:r>
            <a:r>
              <a:rPr lang="en-US" altLang="zh-TW" sz="280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兒孫孝順</a:t>
            </a:r>
            <a:endParaRPr lang="en-US" altLang="zh-TW" sz="2800" dirty="0">
              <a:solidFill>
                <a:schemeClr val="bg1"/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pPr algn="ctr"/>
            <a:r>
              <a:rPr lang="zh-TW" altLang="en-US" sz="2800" dirty="0">
                <a:solidFill>
                  <a:srgbClr val="00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富而有禮</a:t>
            </a:r>
            <a:r>
              <a:rPr lang="en-US" altLang="zh-TW" sz="2800" dirty="0">
                <a:solidFill>
                  <a:srgbClr val="00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,</a:t>
            </a:r>
            <a:r>
              <a:rPr lang="zh-TW" altLang="en-US" sz="2800" dirty="0">
                <a:solidFill>
                  <a:srgbClr val="00FF0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家家安寧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B22C266-EFAA-4F09-A1A3-4E4460690E50}"/>
              </a:ext>
            </a:extLst>
          </p:cNvPr>
          <p:cNvSpPr txBox="1"/>
          <p:nvPr/>
        </p:nvSpPr>
        <p:spPr>
          <a:xfrm>
            <a:off x="6210741" y="2122917"/>
            <a:ext cx="2664296" cy="107721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在主內更愛人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  <a:p>
            <a:pPr algn="ctr"/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在愛人時愛主</a:t>
            </a:r>
          </a:p>
        </p:txBody>
      </p:sp>
    </p:spTree>
    <p:extLst>
      <p:ext uri="{BB962C8B-B14F-4D97-AF65-F5344CB8AC3E}">
        <p14:creationId xmlns:p14="http://schemas.microsoft.com/office/powerpoint/2010/main" val="8145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在起初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天主創造了天地</a:t>
            </a:r>
            <a:r>
              <a:rPr lang="en-US" altLang="zh-TW" sz="4000" dirty="0">
                <a:ea typeface="華康儷中黑" panose="020B0509000000000000" pitchFamily="49" charset="-120"/>
              </a:rPr>
              <a:t>: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這天主是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全能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全善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全美</a:t>
            </a:r>
            <a:r>
              <a:rPr lang="zh-TW" altLang="en-US" sz="4000" dirty="0">
                <a:ea typeface="華康儷中黑" panose="020B0509000000000000" pitchFamily="49" charset="-120"/>
              </a:rPr>
              <a:t>的真神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所以他創造的天地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必然也是一個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充滿生機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天朗氣清</a:t>
            </a:r>
            <a:r>
              <a:rPr lang="zh-TW" altLang="en-US" sz="4000" dirty="0">
                <a:ea typeface="華康儷中黑" panose="020B0509000000000000" pitchFamily="49" charset="-120"/>
              </a:rPr>
              <a:t>的世界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In the beginning, the almighty,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all good and all beautiful God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created heaven and earth,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as such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this bright new world was </a:t>
            </a:r>
            <a:b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</a:b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alive with vigor and enthusiasm.</a:t>
            </a:r>
          </a:p>
        </p:txBody>
      </p:sp>
    </p:spTree>
    <p:extLst>
      <p:ext uri="{BB962C8B-B14F-4D97-AF65-F5344CB8AC3E}">
        <p14:creationId xmlns:p14="http://schemas.microsoft.com/office/powerpoint/2010/main" val="846089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「天主見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『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光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』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好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「天主看了他造的一切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認為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樣樣都很好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這位造物主也是一位偉大的藝術家</a:t>
            </a:r>
            <a:r>
              <a:rPr lang="en-US" altLang="zh-TW" sz="4000" dirty="0">
                <a:ea typeface="華康儷中黑" panose="020B0509000000000000" pitchFamily="49" charset="-120"/>
              </a:rPr>
              <a:t>. </a:t>
            </a:r>
            <a:r>
              <a:rPr lang="zh-TW" altLang="en-US" sz="4000" dirty="0">
                <a:ea typeface="華康儷中黑" panose="020B0509000000000000" pitchFamily="49" charset="-120"/>
              </a:rPr>
              <a:t>他造的樣樣都好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zh-TW" altLang="en-US" sz="4000" dirty="0">
                <a:ea typeface="華康儷中黑" panose="020B0509000000000000" pitchFamily="49" charset="-120"/>
              </a:rPr>
              <a:t>這是他對自己作品的欣賞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“God saw how good the light was”; “God saw all that He created and found them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all good</a:t>
            </a:r>
            <a:r>
              <a:rPr lang="en-US" altLang="zh-TW" sz="4000" dirty="0">
                <a:ea typeface="華康儷中黑" panose="020B0509000000000000" pitchFamily="49" charset="-120"/>
              </a:rPr>
              <a:t>”. God the Creator is a great artist. Everything He made was good and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He admired his own creation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917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3600" dirty="0">
                <a:ea typeface="華康儷中黑" panose="020B0509000000000000" pitchFamily="49" charset="-120"/>
              </a:rPr>
              <a:t>這天地原本混沌黑暗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天主說「有光」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就有了光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我忽然想起</a:t>
            </a:r>
            <a:r>
              <a:rPr lang="en-US" altLang="zh-TW" sz="3600" dirty="0"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ea typeface="華康儷中黑" panose="020B0509000000000000" pitchFamily="49" charset="-120"/>
              </a:rPr>
              <a:t>「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倉頡造字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有鬼夜哭</a:t>
            </a:r>
            <a:r>
              <a:rPr lang="zh-TW" altLang="en-US" sz="3600" dirty="0">
                <a:ea typeface="華康儷中黑" panose="020B0509000000000000" pitchFamily="49" charset="-120"/>
              </a:rPr>
              <a:t>」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因為文字代表光明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能蠋照人生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有了光明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br>
              <a:rPr lang="en-US" altLang="zh-TW" sz="3600" dirty="0">
                <a:ea typeface="華康儷中黑" panose="020B0509000000000000" pitchFamily="49" charset="-120"/>
              </a:rPr>
            </a:b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屬幽暗的鬼怪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就不能再騙人和害人了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3600" spc="-100" dirty="0">
                <a:ea typeface="華康儷中黑" panose="020B0509000000000000" pitchFamily="49" charset="-120"/>
              </a:rPr>
              <a:t>The world was a formless wasteland, light came when God uttered his word. This reminded me of “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ghosts crying when </a:t>
            </a:r>
            <a:r>
              <a:rPr lang="en-US" altLang="zh-TW" sz="3600" spc="-100" dirty="0" err="1">
                <a:solidFill>
                  <a:srgbClr val="FF0000"/>
                </a:solidFill>
                <a:ea typeface="華康儷中黑" panose="020B0509000000000000" pitchFamily="49" charset="-120"/>
              </a:rPr>
              <a:t>Changjie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 created words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”. Because words represent light, they light up people’s lives; with light, 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ghosts that belonged to the darkness could no longer deceive people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 and harm them.</a:t>
            </a:r>
          </a:p>
        </p:txBody>
      </p:sp>
    </p:spTree>
    <p:extLst>
      <p:ext uri="{BB962C8B-B14F-4D97-AF65-F5344CB8AC3E}">
        <p14:creationId xmlns:p14="http://schemas.microsoft.com/office/powerpoint/2010/main" val="376942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創世的第六天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天主造了人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並把這個世界交給人去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管理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不是霸佔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更非濫用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世界井井有條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人人幸福快樂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便是天主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造物的目的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也是神的喜樂和光榮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US" altLang="zh-TW" sz="4000" spc="-100" dirty="0">
                <a:ea typeface="華康儷中黑" panose="020B0509000000000000" pitchFamily="49" charset="-120"/>
              </a:rPr>
              <a:t>On the sixth day of the creation, God created man and gave him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stewardship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 over the world; but not for him to dominate nor abuse his stewardship. An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orderly world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wherein </a:t>
            </a:r>
            <a:r>
              <a:rPr lang="en-US" altLang="zh-TW" b="1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EVERYONE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 is happy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is the purpose God the Creator had for man. It is also His joy and glory.</a:t>
            </a:r>
          </a:p>
        </p:txBody>
      </p:sp>
    </p:spTree>
    <p:extLst>
      <p:ext uri="{BB962C8B-B14F-4D97-AF65-F5344CB8AC3E}">
        <p14:creationId xmlns:p14="http://schemas.microsoft.com/office/powerpoint/2010/main" val="2512962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所以教會初期的教父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聖依肋內</a:t>
            </a:r>
            <a:r>
              <a:rPr lang="zh-TW" altLang="en-US" sz="4000" dirty="0">
                <a:ea typeface="華康儷中黑" panose="020B0509000000000000" pitchFamily="49" charset="-120"/>
              </a:rPr>
              <a:t>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(St. Irenaeus,</a:t>
            </a:r>
            <a:r>
              <a:rPr lang="en-US" altLang="zh-TW" sz="3600" dirty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130-202AD</a:t>
            </a:r>
            <a:r>
              <a:rPr lang="en-US" altLang="zh-TW" sz="4000" dirty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4000" dirty="0">
                <a:ea typeface="華康儷中黑" panose="020B0509000000000000" pitchFamily="49" charset="-120"/>
              </a:rPr>
              <a:t>才說</a:t>
            </a:r>
            <a:r>
              <a:rPr lang="en-US" altLang="zh-TW" sz="4000" dirty="0">
                <a:ea typeface="華康儷中黑" panose="020B0509000000000000" pitchFamily="49" charset="-120"/>
              </a:rPr>
              <a:t>: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一個快樂活潑的人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就是天主的光榮</a:t>
            </a:r>
            <a:br>
              <a:rPr lang="en-US" altLang="zh-TW" sz="4000" dirty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endParaRPr lang="en-US" altLang="zh-TW" sz="40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4000" dirty="0">
                <a:ea typeface="華康儷中黑" panose="020B0509000000000000" pitchFamily="49" charset="-120"/>
              </a:rPr>
              <a:t>For this reason,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St Irenaeus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(AD130-202)</a:t>
            </a:r>
            <a:r>
              <a:rPr lang="en-US" altLang="zh-TW" sz="4000" dirty="0">
                <a:ea typeface="華康儷中黑" panose="020B0509000000000000" pitchFamily="49" charset="-120"/>
              </a:rPr>
              <a:t>, an early Church Father said,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b="1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Gloria Dei, homo </a:t>
            </a:r>
            <a:r>
              <a:rPr lang="en-US" altLang="zh-TW" sz="4000" b="1" dirty="0" err="1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vivens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(The glory of God, is man fully alive).</a:t>
            </a:r>
          </a:p>
        </p:txBody>
      </p:sp>
    </p:spTree>
    <p:extLst>
      <p:ext uri="{BB962C8B-B14F-4D97-AF65-F5344CB8AC3E}">
        <p14:creationId xmlns:p14="http://schemas.microsoft.com/office/powerpoint/2010/main" val="2851069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但當我們說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「光榮」天主時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我們會想到耶穌榮進聖城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皇帝的登基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教宗主持的五百萬人參與的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大禮彌撒等等等等的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排場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Whenever we speak of “glory”,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we think of Jesus’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glorious entry </a:t>
            </a:r>
            <a:r>
              <a:rPr lang="en-US" altLang="zh-TW" sz="4000" dirty="0">
                <a:ea typeface="華康儷中黑" panose="020B0509000000000000" pitchFamily="49" charset="-120"/>
              </a:rPr>
              <a:t>into the Holy City, a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royal enthronement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grand Masses </a:t>
            </a:r>
            <a:r>
              <a:rPr lang="en-US" altLang="zh-TW" sz="4000" dirty="0">
                <a:ea typeface="華康儷中黑" panose="020B0509000000000000" pitchFamily="49" charset="-120"/>
              </a:rPr>
              <a:t>held by the Pope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and attended by millions of people.</a:t>
            </a:r>
          </a:p>
        </p:txBody>
      </p:sp>
    </p:spTree>
    <p:extLst>
      <p:ext uri="{BB962C8B-B14F-4D97-AF65-F5344CB8AC3E}">
        <p14:creationId xmlns:p14="http://schemas.microsoft.com/office/powerpoint/2010/main" val="4098717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這是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天主的「光榮」</a:t>
            </a:r>
            <a:r>
              <a:rPr lang="zh-TW" altLang="en-US" sz="4000" dirty="0">
                <a:ea typeface="華康儷中黑" panose="020B0509000000000000" pitchFamily="49" charset="-120"/>
              </a:rPr>
              <a:t>嗎</a:t>
            </a:r>
            <a:r>
              <a:rPr lang="en-US" altLang="zh-TW" sz="4000" dirty="0">
                <a:ea typeface="華康儷中黑" panose="020B0509000000000000" pitchFamily="49" charset="-120"/>
              </a:rPr>
              <a:t>?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二千年前沒有基督徒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五千年前什麼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有系統的宗教都沒有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誰去榮神</a:t>
            </a:r>
            <a:r>
              <a:rPr lang="en-US" altLang="zh-TW" sz="4000" dirty="0">
                <a:ea typeface="華康儷中黑" panose="020B0509000000000000" pitchFamily="49" charset="-120"/>
              </a:rPr>
              <a:t>? </a:t>
            </a:r>
            <a:r>
              <a:rPr lang="zh-TW" altLang="en-US" sz="4000" dirty="0">
                <a:ea typeface="華康儷中黑" panose="020B0509000000000000" pitchFamily="49" charset="-120"/>
              </a:rPr>
              <a:t>神從哪裡獲享光榮</a:t>
            </a:r>
            <a:r>
              <a:rPr lang="en-US" altLang="zh-TW" sz="4000" dirty="0">
                <a:ea typeface="華康儷中黑" panose="020B0509000000000000" pitchFamily="49" charset="-120"/>
              </a:rPr>
              <a:t>? 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Is this God’s “glory”? Christians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did not exist two thousand years ago.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There was no  institutionalized religion.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Who was there to give glory to God? </a:t>
            </a:r>
            <a:r>
              <a:rPr lang="en-US" altLang="zh-TW" sz="4000" dirty="0">
                <a:ea typeface="華康儷中黑" panose="020B0509000000000000" pitchFamily="49" charset="-120"/>
              </a:rPr>
              <a:t>Where could God get His glory?</a:t>
            </a:r>
          </a:p>
        </p:txBody>
      </p:sp>
    </p:spTree>
    <p:extLst>
      <p:ext uri="{BB962C8B-B14F-4D97-AF65-F5344CB8AC3E}">
        <p14:creationId xmlns:p14="http://schemas.microsoft.com/office/powerpoint/2010/main" val="397820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EFD3897-5AE4-4810-B668-EB2FEA91D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858000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天主說：「地上要生出生物，各按其類；走獸、爬蟲，及地上的各種生物，各按其類！」事就這樣成了。天主於是造了地上的生物，各按其類；各種走獸，各按其類；以及地上所有的爬蟲，各按其類。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天主看了，認為好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7827" name="Text Box 6">
            <a:extLst>
              <a:ext uri="{FF2B5EF4-FFF2-40B4-BE49-F238E27FC236}">
                <a16:creationId xmlns:a16="http://schemas.microsoft.com/office/drawing/2014/main" id="{9CF10D70-0687-4DDE-9D77-95271892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616585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2/4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我喜歡梵二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因為它說出了基督信仰的原來意義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而從梵二的角度看聖經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我們會看到那些未經宗教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制度渲染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和未被僵化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教條扭曲</a:t>
            </a:r>
            <a:r>
              <a:rPr lang="zh-TW" altLang="en-US" sz="4000" dirty="0">
                <a:ea typeface="華康儷中黑" panose="020B0509000000000000" pitchFamily="49" charset="-120"/>
              </a:rPr>
              <a:t>的真信仰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I love the Vatican II Council</a:t>
            </a:r>
            <a:r>
              <a:rPr lang="en-US" altLang="zh-TW" sz="4000" dirty="0">
                <a:ea typeface="華康儷中黑" panose="020B0509000000000000" pitchFamily="49" charset="-120"/>
              </a:rPr>
              <a:t>. It stripped the layers of rigidity and superfluous structural regulations added over the centuries, and through its eyes, exposed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the original meaning </a:t>
            </a:r>
            <a:r>
              <a:rPr lang="en-US" altLang="zh-TW" sz="4000" dirty="0">
                <a:ea typeface="華康儷中黑" panose="020B0509000000000000" pitchFamily="49" charset="-120"/>
              </a:rPr>
              <a:t>that lies at the heart of our Christian beliefs.</a:t>
            </a:r>
          </a:p>
        </p:txBody>
      </p:sp>
    </p:spTree>
    <p:extLst>
      <p:ext uri="{BB962C8B-B14F-4D97-AF65-F5344CB8AC3E}">
        <p14:creationId xmlns:p14="http://schemas.microsoft.com/office/powerpoint/2010/main" val="14543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原來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天淨銀河垂地</a:t>
            </a: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dirty="0"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ea typeface="華康儷中黑" panose="020B0509000000000000" pitchFamily="49" charset="-120"/>
                <a:cs typeface="Times New Roman" panose="02020603050405020304" pitchFamily="18" charset="0"/>
              </a:rPr>
              <a:t>范仲淹</a:t>
            </a:r>
            <a:r>
              <a:rPr lang="en-US" altLang="zh-TW" dirty="0"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處處國泰民安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才是造物主的光榮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;</a:t>
            </a:r>
            <a:b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而我們活得快樂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也使人人快樂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b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才能榮神益人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才是真正的光榮天主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4000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“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A sky so immaculate that the galaxy</a:t>
            </a:r>
            <a:r>
              <a:rPr lang="en-US" altLang="zh-TW" sz="4000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 meets the earth” </a:t>
            </a:r>
            <a:r>
              <a:rPr lang="en-US" altLang="zh-TW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(Fan </a:t>
            </a:r>
            <a:r>
              <a:rPr lang="en-US" altLang="zh-TW" spc="-100" dirty="0" err="1">
                <a:ea typeface="華康儷中黑" panose="020B0509000000000000" pitchFamily="49" charset="-120"/>
                <a:cs typeface="Times New Roman" panose="02020603050405020304" pitchFamily="18" charset="0"/>
              </a:rPr>
              <a:t>Zhongyan</a:t>
            </a:r>
            <a:r>
              <a:rPr lang="en-US" altLang="zh-TW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altLang="zh-TW" sz="4000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 where all on earth live in peace - is the best tribute 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to God; for us to live joyously ourselves and contribute to the joy of others </a:t>
            </a:r>
            <a:b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-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this is truly the glory of God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917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8153C388-57BB-4B73-AE33-3C58CABCB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48375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US" altLang="zh-TW" sz="9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(P)" pitchFamily="34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spc="20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</a:t>
            </a:r>
            <a:endParaRPr lang="en-US" altLang="zh-TW" sz="5400" spc="20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0E251CD-E3D8-4270-B5FC-7D9D52224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1450"/>
            <a:ext cx="9144000" cy="6858000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天主說：「讓我們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照我們的</a:t>
            </a:r>
            <a:r>
              <a:rPr lang="zh-TW" altLang="en-US" sz="4000" dirty="0">
                <a:solidFill>
                  <a:srgbClr val="00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肖像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按我們的模樣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造人，叫他</a:t>
            </a:r>
            <a:r>
              <a:rPr lang="zh-TW" altLang="en-US" sz="4000" dirty="0">
                <a:solidFill>
                  <a:srgbClr val="00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管理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海中的魚、天空的飛鳥、牲畜、各種野獸、在地上爬行的各種爬蟲。」天主於是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照自己的肖像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造了人，就是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照天主的肖像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造了人：造了他們男和女。天主祝福他們說：「你們要生育繁殖，充滿大地，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治理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大地，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管理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海中的魚、天空的飛鳥、各種在地上爬行的生物！」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8851" name="Text Box 6">
            <a:extLst>
              <a:ext uri="{FF2B5EF4-FFF2-40B4-BE49-F238E27FC236}">
                <a16:creationId xmlns:a16="http://schemas.microsoft.com/office/drawing/2014/main" id="{CDB2D8C1-CDB6-4EBA-8D0A-FAC03666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6165850"/>
            <a:ext cx="108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3/4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0D94E6D-B4E5-48B0-B8A3-4E25153EE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24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又說：「看，全地面上結種子的各種蔬菜，在果內含有種子的各種果樹，我都給你們作食物；至於地上的各種野獸，天空中的各種飛鳥，在地上爬行有生魂的各種動物，我把一切青草，給牠們作食物。」事就這樣成了。</a:t>
            </a:r>
          </a:p>
          <a:p>
            <a:pPr marL="0" indent="0" algn="just" eaLnBrk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天主看了他造的一切</a:t>
            </a:r>
            <a:r>
              <a:rPr lang="zh-TW" altLang="en-US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認為</a:t>
            </a:r>
            <a:r>
              <a:rPr lang="zh-TW" altLang="en-US" sz="4000" dirty="0">
                <a:solidFill>
                  <a:srgbClr val="00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樣樣都很好</a:t>
            </a:r>
            <a:r>
              <a:rPr lang="zh-TW" altLang="en-US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過了晚上，過了早晨，這是第六天。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  </a:t>
            </a:r>
            <a:endParaRPr lang="en-US" altLang="zh-TW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US" altLang="zh-TW" dirty="0">
              <a:solidFill>
                <a:srgbClr val="00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dirty="0">
              <a:solidFill>
                <a:srgbClr val="00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9875" name="Text Box 6">
            <a:extLst>
              <a:ext uri="{FF2B5EF4-FFF2-40B4-BE49-F238E27FC236}">
                <a16:creationId xmlns:a16="http://schemas.microsoft.com/office/drawing/2014/main" id="{6351F0E1-CDF4-4042-BD53-E869CBD1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16585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4/4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0506293-A67E-4922-9800-234EB9CB2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恭讀出谷紀</a:t>
            </a:r>
            <a:r>
              <a:rPr lang="en-US" altLang="zh-TW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14:15-15:1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那時候，上主向梅瑟說：「你為什麼向我哀號！吩咐以色列子民起營前行；你舉起棍杖，把你的手伸到海上，分開海水，叫以色列子民在海中乾地上走過。你看，我要使埃及人心硬，在後面追趕以色列子民；這樣，我好在法郎和他全軍，戰車和騎兵身上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大顯神能。我向法郎，向他的戰車和騎兵，大顯神能的時候，埃及人將會知道：我是上主。」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C707E65E-5DA8-4DCE-967B-AD373340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308725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1/3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830729-4517-42A9-A332-D8F0F90EF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54000"/>
            <a:ext cx="9144000" cy="6350000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梅瑟向海伸手，上主就用極強的東風，一夜之間，把海水颳退，使海底成為乾地。水分開以後，以色列子民，便在海中乾地上走過；水在他們左右好像牆壁。隨後，埃及人也趕來，法郎所有的馬、戰車和騎兵，都跟著以色列子民，來到海中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上主對梅瑟說</a:t>
            </a:r>
            <a:r>
              <a:rPr lang="en-US" altLang="zh-TW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「向海伸出手</a:t>
            </a:r>
            <a:r>
              <a:rPr lang="en-US" altLang="zh-TW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使水回流到埃及人</a:t>
            </a:r>
            <a:r>
              <a:rPr lang="en-US" altLang="zh-TW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他們的戰車和騎兵身上。」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4FCC7688-2304-44C8-AE25-217E00305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6237288"/>
            <a:ext cx="118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2/3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364969D-5D3B-4363-A279-F40F9EF8F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到了天亮，梅瑟向海伸手，海水流回原處。埃及人迎著水，逃跑的時候，上主將他們投入海中。回流的水，淹沒了法郎的戰車、騎兵，以及跟著以色列子民，來到海中的法郎軍隊；一個人也沒有留下。這樣，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上主在那一天，從埃及人手中，拯救了以色列人。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  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80E75DA6-5788-495E-A315-C251BD4E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308725"/>
            <a:ext cx="154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3/3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BBCB4C0-7167-482E-9934-49635A1E5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恭讀依撒意亞先知書</a:t>
            </a:r>
            <a:r>
              <a:rPr lang="en-US" altLang="zh-TW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55:1-11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上主說：「凡口渴的，請到水泉來！那沒有錢的，也</a:t>
            </a:r>
            <a:r>
              <a:rPr lang="zh-TW" altLang="en-US" sz="4000" dirty="0">
                <a:solidFill>
                  <a:srgbClr val="00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請來吧！請來買不花錢、不收費的酒和奶！</a:t>
            </a:r>
            <a:r>
              <a:rPr lang="zh-TW" altLang="en-US" sz="4000" dirty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你們若細心聽我，你們就能吃到豐美的食物，你們的心靈必因飽享佳餚而喜悅。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你們如果走近我，側耳聽我，你們必將獲得生命。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719F1B3B-2E28-4D45-A356-02CD5E2EB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308725"/>
            <a:ext cx="126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1/2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8855</TotalTime>
  <Words>2701</Words>
  <Application>Microsoft Office PowerPoint</Application>
  <PresentationFormat>如螢幕大小 (4:3)</PresentationFormat>
  <Paragraphs>118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32</vt:i4>
      </vt:variant>
    </vt:vector>
  </HeadingPairs>
  <TitlesOfParts>
    <vt:vector size="46" baseType="lpstr">
      <vt:lpstr>華康中黑體</vt:lpstr>
      <vt:lpstr>華康中黑體(P)</vt:lpstr>
      <vt:lpstr>華康正顏楷體W7</vt:lpstr>
      <vt:lpstr>華康粗黑體</vt:lpstr>
      <vt:lpstr>華康龍門石碑(P)</vt:lpstr>
      <vt:lpstr>華康儷中黑</vt:lpstr>
      <vt:lpstr>新細明體</vt:lpstr>
      <vt:lpstr>Arial</vt:lpstr>
      <vt:lpstr>Calibri</vt:lpstr>
      <vt:lpstr>Courier New</vt:lpstr>
      <vt:lpstr>Times New Roman</vt:lpstr>
      <vt:lpstr>預設簡報設計</vt:lpstr>
      <vt:lpstr>14_預設簡報設計</vt:lpstr>
      <vt:lpstr>6_預設簡報設計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792</cp:revision>
  <cp:lastPrinted>2017-03-29T08:07:58Z</cp:lastPrinted>
  <dcterms:created xsi:type="dcterms:W3CDTF">2006-09-26T01:05:23Z</dcterms:created>
  <dcterms:modified xsi:type="dcterms:W3CDTF">2022-04-08T05:04:57Z</dcterms:modified>
</cp:coreProperties>
</file>